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325" r:id="rId3"/>
    <p:sldId id="2274" r:id="rId4"/>
    <p:sldId id="2332" r:id="rId5"/>
    <p:sldId id="2277" r:id="rId6"/>
    <p:sldId id="2275" r:id="rId7"/>
    <p:sldId id="2337" r:id="rId8"/>
    <p:sldId id="2273" r:id="rId9"/>
    <p:sldId id="2281" r:id="rId10"/>
    <p:sldId id="2283" r:id="rId11"/>
    <p:sldId id="2327" r:id="rId12"/>
    <p:sldId id="2284" r:id="rId13"/>
    <p:sldId id="2292" r:id="rId14"/>
    <p:sldId id="2293" r:id="rId15"/>
    <p:sldId id="2294" r:id="rId16"/>
    <p:sldId id="2295" r:id="rId17"/>
    <p:sldId id="2296" r:id="rId18"/>
    <p:sldId id="2286" r:id="rId19"/>
    <p:sldId id="2288" r:id="rId20"/>
    <p:sldId id="2289" r:id="rId21"/>
    <p:sldId id="2290" r:id="rId22"/>
    <p:sldId id="2334" r:id="rId23"/>
    <p:sldId id="2335" r:id="rId24"/>
    <p:sldId id="2301" r:id="rId25"/>
    <p:sldId id="2297" r:id="rId26"/>
    <p:sldId id="2298" r:id="rId27"/>
    <p:sldId id="2299" r:id="rId28"/>
    <p:sldId id="2303" r:id="rId29"/>
    <p:sldId id="2304" r:id="rId30"/>
    <p:sldId id="2305" r:id="rId31"/>
    <p:sldId id="2306" r:id="rId32"/>
    <p:sldId id="2308" r:id="rId33"/>
    <p:sldId id="2309" r:id="rId34"/>
    <p:sldId id="2310" r:id="rId35"/>
    <p:sldId id="2311" r:id="rId36"/>
    <p:sldId id="2312" r:id="rId37"/>
    <p:sldId id="2317" r:id="rId38"/>
    <p:sldId id="2316" r:id="rId39"/>
    <p:sldId id="2319" r:id="rId40"/>
    <p:sldId id="2318" r:id="rId41"/>
    <p:sldId id="2320" r:id="rId42"/>
    <p:sldId id="2328" r:id="rId43"/>
    <p:sldId id="2330" r:id="rId44"/>
    <p:sldId id="2278" r:id="rId45"/>
    <p:sldId id="2324" r:id="rId46"/>
    <p:sldId id="2186" r:id="rId47"/>
    <p:sldId id="2336" r:id="rId48"/>
    <p:sldId id="2333" r:id="rId49"/>
    <p:sldId id="2323" r:id="rId50"/>
    <p:sldId id="225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6EF13-4913-4A06-AC92-CCA17269867B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44A49-6ADE-4058-ADF6-D9078FF9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8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B9AA-5F8B-4B0F-8F14-0EF4B968D5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5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C2EA-1D22-4180-ABFC-64CBAFB57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CBD04-69E5-4468-87C2-1789330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BA6B4-E845-4A69-9CFE-A1BA5398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4144A-27E0-4F4A-A2DB-B20C21A7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C7626-DCDE-4A8E-8DFB-8F83DC46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77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C8EE-6CB9-4304-BB7E-3C104F13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F24BE-FEC4-48E9-A96B-533D902B1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107FC-241B-4DE1-9193-53D299FD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D3D0D-5846-4B7F-982B-4D736153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17946-3C97-4190-85D4-82C8DBB2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9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C01CA-2A7F-4BC4-AF2A-335B54D1B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A4458-01FC-41D9-B0B3-0806E3E99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580B5-086B-40EB-A65F-748DE3B0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907E3-E216-4E46-9264-47EA88E0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CDE59-0CDE-4107-B902-7597FE53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23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0F2D-E371-4436-842F-C8D47A2D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FF04-B25A-4F66-928B-41997493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A981F-4730-439E-B5FB-32BDE274D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8F1C-5704-4046-BFA2-FC3F038A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9CA66-5B02-486D-977C-2B9DBEC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4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F492-0A38-47B1-B265-D89675CA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8DFB6-B85A-4802-B9A0-33A023ACB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92371-07D4-4600-935D-D2E0FB48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7A89-0A2E-4049-BA15-910066CB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B0F00-9141-45BD-9A46-9FF7713A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3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38FD-4896-443F-930B-54BE871D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CCD4D-1D2D-4457-A96C-30164423C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EC664-AAD6-42C8-A33E-25192555B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277A0-2A16-465F-864B-A372AE37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F8D4-6083-4BAB-BB31-F86AE709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1E54C-0F5D-4651-B4D5-CDBF06AA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7C9C-5629-4A95-8E2A-00080CA8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FF8DD-FEEA-42F4-B924-7028322D8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C1EA6-D7DF-443B-946D-6FBE36E31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8B0F3E-EE03-45AA-8BD8-0A773E9D0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FD877-2927-4213-9976-018CA68FB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4A4B08-23FB-4BF7-B601-5E92283E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08113-F40E-44C5-A843-8B3FB00F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F0E73-9EC0-41CB-A90B-32CC479D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9CFD-5027-4B3C-9D00-0BCB1210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E996D-50DF-4BA0-B0EA-BE110357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C667A-84B4-4392-B4AE-79519892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53F53-7290-4972-B3FA-460D0715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0BC3E9-FB45-464F-A10D-82EBD2E9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FAFE5-A1B9-471E-9961-9D147312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3AB5F-0F34-4560-86B6-7C6D1511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B319-BCFD-4524-91EC-C46AAFAD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21DF-EF86-4F3D-8647-8CA96E9F5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38FA8-824B-4C5B-85AD-25B1DA904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60135-6E77-438E-B473-B9CD0A31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70E60-C74B-4186-8CF7-8461F471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7A034-F53D-4C5E-81F3-C4B10375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5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CB00-8C45-4669-ACB7-8683CB8C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81A01-482A-42D7-8433-0EE73833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BD576-40F2-4626-A59F-FAA0CAF6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69C82-EC92-4AC4-9755-73E61C3A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F73E3-5660-449F-8E41-BB216078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113FA-AB88-49E4-AC0B-D1F21947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56162-48BA-416A-9EBC-796AF986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6111B-A0E4-49D1-A5E4-2B9B01229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4BBA8-3721-4E2B-9BBE-C1944BF9B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9B5CB-5EFD-48B0-98F9-643F8E9764B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2E4A5-67D7-4CAF-936E-8532C1D23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3E42-B3CF-48B9-89C2-8DAD43D55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1A01D-DDFD-4674-9995-4994FB245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homas.Love@cas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witter.com/JennyBryan/status/88092237122528870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ELOVE/2020-432/tree/master/projects/project2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love-2020-covid-form-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THOMASELOVE/2020-432/blob/master/covid19resources.md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josephhnath.netlify.app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useweb.org/cause/ecots/ecots20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xplainxkcd.com/wiki/index.php/2323:_Modeling_Study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329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AD84-3613-4236-A66F-4173DFBAB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Teaching at a Distance</a:t>
            </a:r>
            <a:br>
              <a:rPr lang="en-US" dirty="0"/>
            </a:br>
            <a:r>
              <a:rPr lang="en-US" dirty="0"/>
              <a:t>in Interesting Times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0F8D0-E8F9-48AD-9E4A-83687F4B5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0" y="4107135"/>
            <a:ext cx="9144000" cy="236333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Thomas E. Love, Ph.D.</a:t>
            </a:r>
          </a:p>
          <a:p>
            <a:r>
              <a:rPr lang="en-US" sz="2800" dirty="0"/>
              <a:t>CWRU MPH Retreat – 2020-07-08</a:t>
            </a:r>
          </a:p>
          <a:p>
            <a:r>
              <a:rPr lang="en-US" sz="2800" dirty="0">
                <a:hlinkClick r:id="rId2"/>
              </a:rPr>
              <a:t>Thomas.Love@case.edu</a:t>
            </a:r>
            <a:r>
              <a:rPr lang="en-US" sz="2800" dirty="0"/>
              <a:t> 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794510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29A9-0EB6-401E-BF7C-7C8E0D73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Used to Teach in Intro Courses</a:t>
            </a:r>
            <a:br>
              <a:rPr lang="en-US" dirty="0"/>
            </a:br>
            <a:r>
              <a:rPr lang="en-US" sz="3200" dirty="0">
                <a:solidFill>
                  <a:srgbClr val="0000FF"/>
                </a:solidFill>
              </a:rPr>
              <a:t>(and think I was doing well…)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4A43-AE93-4F00-81E8-476B67CF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97" y="1677799"/>
            <a:ext cx="10223863" cy="4966282"/>
          </a:xfrm>
        </p:spPr>
        <p:txBody>
          <a:bodyPr>
            <a:noAutofit/>
          </a:bodyPr>
          <a:lstStyle/>
          <a:p>
            <a:r>
              <a:rPr lang="en-US" dirty="0"/>
              <a:t>Statistical </a:t>
            </a:r>
            <a:r>
              <a:rPr lang="en-US" u="sng" dirty="0"/>
              <a:t>Methods</a:t>
            </a:r>
            <a:r>
              <a:rPr lang="en-US" dirty="0"/>
              <a:t> for Biological/Clinical/Medical Research</a:t>
            </a:r>
          </a:p>
          <a:p>
            <a:pPr lvl="1"/>
            <a:r>
              <a:rPr lang="en-US" dirty="0"/>
              <a:t>And as many different methods as I could cover in the available time…</a:t>
            </a:r>
          </a:p>
          <a:p>
            <a:r>
              <a:rPr lang="en-US" dirty="0"/>
              <a:t>Null hypothesis significance testing is here to stay.</a:t>
            </a:r>
          </a:p>
          <a:p>
            <a:pPr lvl="1"/>
            <a:r>
              <a:rPr lang="en-US" dirty="0"/>
              <a:t>Learn how to present your p value so it looks like what everyone else does</a:t>
            </a:r>
          </a:p>
          <a:p>
            <a:pPr lvl="1"/>
            <a:r>
              <a:rPr lang="en-US" dirty="0"/>
              <a:t>Think about "statistically detectable" rather than "statistically significant"</a:t>
            </a:r>
          </a:p>
          <a:p>
            <a:pPr lvl="1"/>
            <a:r>
              <a:rPr lang="en-US" dirty="0"/>
              <a:t>Don't accept a null hypothesis, just retain it.</a:t>
            </a:r>
          </a:p>
          <a:p>
            <a:r>
              <a:rPr lang="en-US" dirty="0"/>
              <a:t>Use point and interval estimates in the way that I do</a:t>
            </a:r>
          </a:p>
          <a:p>
            <a:r>
              <a:rPr lang="en-US" dirty="0"/>
              <a:t>Power is basically a hurdle to overcome in a grant application</a:t>
            </a:r>
          </a:p>
          <a:p>
            <a:r>
              <a:rPr lang="en-US" dirty="0"/>
              <a:t>Use Bayesian approaches / simulation / hierarchical models when they seem appropriate or for “non-standard” designs</a:t>
            </a:r>
          </a:p>
          <a:p>
            <a:pPr lvl="1"/>
            <a:r>
              <a:rPr lang="en-US" dirty="0"/>
              <a:t>But look elsewhere for people to teach/do that stuff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F440C-5531-43CA-A6B6-F4819A8C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D48AF-E17E-493D-A8FF-C76A7B647F55}"/>
              </a:ext>
            </a:extLst>
          </p:cNvPr>
          <p:cNvSpPr txBox="1"/>
          <p:nvPr/>
        </p:nvSpPr>
        <p:spPr>
          <a:xfrm>
            <a:off x="128295" y="64167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10502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E1242-A24F-40B0-97EC-D11D1C1E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Think I’ve (re-)Learned from </a:t>
            </a:r>
            <a:br>
              <a:rPr lang="en-US" dirty="0"/>
            </a:br>
            <a:r>
              <a:rPr lang="en-US" dirty="0"/>
              <a:t>Better Health Partnership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9A49F4-3AD5-41B9-B987-D9B6B826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067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dirty="0">
                <a:solidFill>
                  <a:srgbClr val="111111"/>
                </a:solidFill>
              </a:rPr>
              <a:t>Understanding the subject from outside of my expertise - </a:t>
            </a:r>
            <a:r>
              <a:rPr lang="en-US" b="1" dirty="0">
                <a:solidFill>
                  <a:srgbClr val="111111"/>
                </a:solidFill>
              </a:rPr>
              <a:t>explaining your science to audiences you never interact with</a:t>
            </a:r>
            <a:r>
              <a:rPr lang="en-US" dirty="0">
                <a:solidFill>
                  <a:srgbClr val="111111"/>
                </a:solidFill>
              </a:rPr>
              <a:t> - understanding more than just the jargon of my field</a:t>
            </a:r>
          </a:p>
          <a:p>
            <a:r>
              <a:rPr lang="en-US" dirty="0"/>
              <a:t>Visualization is most of the analytic job</a:t>
            </a:r>
            <a:br>
              <a:rPr lang="en-US" dirty="0"/>
            </a:br>
            <a:r>
              <a:rPr lang="en-US" dirty="0"/>
              <a:t>(scatterplots/dashboards/maps)</a:t>
            </a:r>
          </a:p>
          <a:p>
            <a:r>
              <a:rPr lang="en-US" dirty="0"/>
              <a:t>Importance of transparency</a:t>
            </a:r>
          </a:p>
          <a:p>
            <a:r>
              <a:rPr lang="en-US" dirty="0"/>
              <a:t>Importance of reproducibility</a:t>
            </a:r>
          </a:p>
          <a:p>
            <a:r>
              <a:rPr lang="en-US" dirty="0"/>
              <a:t>Maintaining a reporting system</a:t>
            </a:r>
          </a:p>
          <a:p>
            <a:r>
              <a:rPr lang="en-US" dirty="0"/>
              <a:t>Dealing with “political” considerations</a:t>
            </a:r>
          </a:p>
          <a:p>
            <a:r>
              <a:rPr lang="en-US" dirty="0"/>
              <a:t>Helping </a:t>
            </a:r>
            <a:r>
              <a:rPr lang="en-US" dirty="0">
                <a:solidFill>
                  <a:srgbClr val="C41D4A"/>
                </a:solidFill>
              </a:rPr>
              <a:t>a student figure out what they can do now </a:t>
            </a:r>
            <a:r>
              <a:rPr lang="en-US" dirty="0"/>
              <a:t>to feel/be useful while producing meaningful end-products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145F67-0669-4B3D-AD54-8053B1DC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4">
            <a:hlinkClick r:id="rId2"/>
            <a:extLst>
              <a:ext uri="{FF2B5EF4-FFF2-40B4-BE49-F238E27FC236}">
                <a16:creationId xmlns:a16="http://schemas.microsoft.com/office/drawing/2014/main" id="{5F444E1E-9B3C-403A-8B1A-DD804878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24" y="3474262"/>
            <a:ext cx="4995466" cy="16411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8469F-852E-4476-AFBC-FFF85963CF70}"/>
              </a:ext>
            </a:extLst>
          </p:cNvPr>
          <p:cNvSpPr txBox="1"/>
          <p:nvPr/>
        </p:nvSpPr>
        <p:spPr>
          <a:xfrm>
            <a:off x="128295" y="64167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49173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1FA0-45E0-448E-8467-3B6550D5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891289"/>
          </a:xfrm>
        </p:spPr>
        <p:txBody>
          <a:bodyPr/>
          <a:lstStyle/>
          <a:p>
            <a:r>
              <a:rPr lang="en-US" dirty="0"/>
              <a:t>What I Aim For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66A4-D182-4CD1-B5E1-497D7050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434"/>
            <a:ext cx="10515600" cy="50501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Thinking, Data Science and Communication</a:t>
            </a:r>
          </a:p>
          <a:p>
            <a:pPr lvl="1"/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Building </a:t>
            </a:r>
            <a:r>
              <a:rPr lang="en-US" b="1" dirty="0">
                <a:solidFill>
                  <a:srgbClr val="C41D4A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replicable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research projects with open source tools </a:t>
            </a:r>
          </a:p>
          <a:p>
            <a:r>
              <a:rPr lang="en-US" dirty="0"/>
              <a:t>Teaching as an Experience Creation activity. </a:t>
            </a:r>
          </a:p>
          <a:p>
            <a:pPr lvl="1"/>
            <a:r>
              <a:rPr lang="en-US" dirty="0"/>
              <a:t>Learners </a:t>
            </a:r>
            <a:r>
              <a:rPr lang="en-US" b="1" dirty="0">
                <a:solidFill>
                  <a:srgbClr val="C41D4A"/>
                </a:solidFill>
              </a:rPr>
              <a:t>have to generate things on their own</a:t>
            </a:r>
            <a:r>
              <a:rPr lang="en-US" dirty="0"/>
              <a:t>.</a:t>
            </a:r>
          </a:p>
          <a:p>
            <a:r>
              <a:rPr lang="en-US" dirty="0"/>
              <a:t>Students should make lots of little mistakes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What is the question you are trying to answer with this design?</a:t>
            </a:r>
          </a:p>
          <a:p>
            <a:pPr lvl="1"/>
            <a:r>
              <a:rPr lang="en-US" dirty="0"/>
              <a:t>When stuck in a design, I think about how to get better data.</a:t>
            </a:r>
          </a:p>
          <a:p>
            <a:pPr lvl="1"/>
            <a:r>
              <a:rPr lang="en-US" dirty="0"/>
              <a:t>When stuck in an analysis, I try to turn a table into a graph. (J. Bryan)</a:t>
            </a:r>
          </a:p>
          <a:p>
            <a:r>
              <a:rPr lang="en-US" dirty="0"/>
              <a:t>Which method is far less important than finding better data</a:t>
            </a:r>
          </a:p>
          <a:p>
            <a:pPr lvl="1"/>
            <a:r>
              <a:rPr lang="en-US" dirty="0"/>
              <a:t>The biggest mistake we make regularly is throwing away useful data.</a:t>
            </a:r>
          </a:p>
          <a:p>
            <a:pPr lvl="1"/>
            <a:r>
              <a:rPr lang="en-US" dirty="0"/>
              <a:t>“If the research question is important, the result is important. Whatever it is.” (P. </a:t>
            </a:r>
            <a:r>
              <a:rPr lang="en-US" dirty="0" err="1"/>
              <a:t>Wakim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B3C8B-40A4-47D0-948E-9E40B8BD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2CBA58-C01B-495D-8BC7-45247185BFFC}"/>
              </a:ext>
            </a:extLst>
          </p:cNvPr>
          <p:cNvSpPr/>
          <p:nvPr/>
        </p:nvSpPr>
        <p:spPr>
          <a:xfrm>
            <a:off x="0" y="6488668"/>
            <a:ext cx="6974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https://github.com/THOMASELOVE/rethink</a:t>
            </a:r>
            <a:r>
              <a:rPr lang="en-US" dirty="0"/>
              <a:t> for details and 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EC815-FBA4-4C52-838A-D79A9A711590}"/>
              </a:ext>
            </a:extLst>
          </p:cNvPr>
          <p:cNvSpPr txBox="1"/>
          <p:nvPr/>
        </p:nvSpPr>
        <p:spPr>
          <a:xfrm>
            <a:off x="7387512" y="6351429"/>
            <a:ext cx="464897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7F0FF7-4E54-46F9-BAEE-75A93ECE4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91" y="174319"/>
            <a:ext cx="1619382" cy="250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4E684-D0A4-4D26-98D4-A018DBA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868" y="2625755"/>
            <a:ext cx="1638693" cy="250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29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A416F4-E222-4C71-A3FB-4C9C45DE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26" y="0"/>
            <a:ext cx="836194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68894-341B-4B8C-89CB-24C521191BB7}"/>
              </a:ext>
            </a:extLst>
          </p:cNvPr>
          <p:cNvSpPr txBox="1"/>
          <p:nvPr/>
        </p:nvSpPr>
        <p:spPr>
          <a:xfrm>
            <a:off x="128295" y="6416742"/>
            <a:ext cx="46116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4655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5EB5A-B2BE-4937-A71D-FC32BD42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25" y="0"/>
            <a:ext cx="1053874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155776-66A4-49DB-95A9-951BD730C2F6}"/>
              </a:ext>
            </a:extLst>
          </p:cNvPr>
          <p:cNvSpPr txBox="1"/>
          <p:nvPr/>
        </p:nvSpPr>
        <p:spPr>
          <a:xfrm>
            <a:off x="7210230" y="165232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80548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05B84C-195C-4749-AD27-E26A13FD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14" y="0"/>
            <a:ext cx="95621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EE033-B000-48FD-85E1-91F3644C2423}"/>
              </a:ext>
            </a:extLst>
          </p:cNvPr>
          <p:cNvSpPr txBox="1"/>
          <p:nvPr/>
        </p:nvSpPr>
        <p:spPr>
          <a:xfrm>
            <a:off x="7396843" y="5595648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55897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19580-D584-4295-945A-1870D008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83" y="0"/>
            <a:ext cx="1097463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06E10-2A76-47EE-BA48-BD813FF3A2CB}"/>
              </a:ext>
            </a:extLst>
          </p:cNvPr>
          <p:cNvSpPr txBox="1"/>
          <p:nvPr/>
        </p:nvSpPr>
        <p:spPr>
          <a:xfrm>
            <a:off x="7210230" y="165232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243669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1F842-20AB-4499-8916-AB5058DA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2" y="0"/>
            <a:ext cx="855323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24337-4388-4E46-BB2A-D189ED3886AF}"/>
              </a:ext>
            </a:extLst>
          </p:cNvPr>
          <p:cNvSpPr txBox="1"/>
          <p:nvPr/>
        </p:nvSpPr>
        <p:spPr>
          <a:xfrm>
            <a:off x="7210230" y="165232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819381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101C-1027-4694-8002-24EC42B2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most enjoy doing </a:t>
            </a:r>
            <a:br>
              <a:rPr lang="en-US" dirty="0"/>
            </a:br>
            <a:r>
              <a:rPr lang="en-US" dirty="0"/>
              <a:t>(probably) isn’t especially effective.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E0A98-1C5C-435E-B641-D89B59D2D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Students like my courses, and that’s great, but many of the comments quoted describe </a:t>
            </a:r>
            <a:r>
              <a:rPr lang="en-US" dirty="0">
                <a:solidFill>
                  <a:srgbClr val="C41D4A"/>
                </a:solidFill>
              </a:rPr>
              <a:t>how </a:t>
            </a:r>
            <a:r>
              <a:rPr lang="en-US" i="1" dirty="0">
                <a:solidFill>
                  <a:srgbClr val="C41D4A"/>
                </a:solidFill>
              </a:rPr>
              <a:t>much</a:t>
            </a:r>
            <a:r>
              <a:rPr lang="en-US" dirty="0">
                <a:solidFill>
                  <a:srgbClr val="C41D4A"/>
                </a:solidFill>
              </a:rPr>
              <a:t> the courses cover</a:t>
            </a:r>
            <a:r>
              <a:rPr lang="en-US" dirty="0"/>
              <a:t>.</a:t>
            </a:r>
          </a:p>
          <a:p>
            <a:r>
              <a:rPr lang="en-US" dirty="0"/>
              <a:t>Most students don’t learn all that well from watching me do things</a:t>
            </a:r>
          </a:p>
          <a:p>
            <a:r>
              <a:rPr lang="en-US" dirty="0"/>
              <a:t>More learn more by making mistakes in </a:t>
            </a:r>
            <a:r>
              <a:rPr lang="en-US" dirty="0">
                <a:solidFill>
                  <a:srgbClr val="C41C4A"/>
                </a:solidFill>
              </a:rPr>
              <a:t>non-critical</a:t>
            </a:r>
            <a:r>
              <a:rPr lang="en-US" dirty="0"/>
              <a:t> situations (R. Duke)</a:t>
            </a:r>
          </a:p>
          <a:p>
            <a:r>
              <a:rPr lang="en-US" dirty="0"/>
              <a:t>Encourage students to think about problems systematically?</a:t>
            </a:r>
            <a:br>
              <a:rPr lang="en-US" dirty="0"/>
            </a:br>
            <a:r>
              <a:rPr lang="en-US" dirty="0"/>
              <a:t>(J. Hardin): </a:t>
            </a:r>
          </a:p>
          <a:p>
            <a:pPr lvl="1"/>
            <a:r>
              <a:rPr lang="en-US" dirty="0"/>
              <a:t>What did you do?  </a:t>
            </a:r>
          </a:p>
          <a:p>
            <a:pPr lvl="1"/>
            <a:r>
              <a:rPr lang="en-US" dirty="0"/>
              <a:t>Why did you do it? </a:t>
            </a:r>
          </a:p>
          <a:p>
            <a:pPr lvl="1"/>
            <a:r>
              <a:rPr lang="en-US" dirty="0"/>
              <a:t>What is the next step? </a:t>
            </a:r>
          </a:p>
          <a:p>
            <a:pPr lvl="1"/>
            <a:r>
              <a:rPr lang="en-US" dirty="0"/>
              <a:t>What do I still not understand?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F808AD-1BFD-4927-8FAF-449387EF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389BE-A4E9-4B28-9498-5FB50411F31D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9672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F30C-464B-4980-BAE0-07C7E149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Things That I Think Work </a:t>
            </a:r>
            <a:br>
              <a:rPr lang="en-US" dirty="0"/>
            </a:br>
            <a:r>
              <a:rPr lang="en-US" sz="3600" dirty="0">
                <a:solidFill>
                  <a:schemeClr val="tx1"/>
                </a:solidFill>
              </a:rPr>
              <a:t>(at least for My Current Students)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98C58-4118-4A68-B239-79856F32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195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</a:rPr>
              <a:t>READMEs</a:t>
            </a:r>
            <a:r>
              <a:rPr lang="en-US" dirty="0"/>
              <a:t> at the start of each class</a:t>
            </a:r>
          </a:p>
          <a:p>
            <a:pPr lvl="1"/>
            <a:r>
              <a:rPr lang="en-US" dirty="0"/>
              <a:t>Slides/Code/Announcements/Things In The News/One Last Thing</a:t>
            </a:r>
          </a:p>
          <a:p>
            <a:pPr lvl="1"/>
            <a:r>
              <a:rPr lang="en-US" dirty="0"/>
              <a:t>Remove some pain points in the introduction to </a:t>
            </a:r>
            <a:r>
              <a:rPr lang="en-US" dirty="0" err="1"/>
              <a:t>Github</a:t>
            </a:r>
            <a:r>
              <a:rPr lang="en-US" dirty="0"/>
              <a:t> repositories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</a:rPr>
              <a:t>Teaching Assistants </a:t>
            </a:r>
            <a:r>
              <a:rPr lang="en-US" dirty="0"/>
              <a:t>and</a:t>
            </a:r>
            <a:r>
              <a:rPr lang="en-US" dirty="0">
                <a:solidFill>
                  <a:srgbClr val="0000FF"/>
                </a:solidFill>
              </a:rPr>
              <a:t> 431-help/500-help</a:t>
            </a:r>
          </a:p>
          <a:p>
            <a:pPr lvl="1"/>
            <a:r>
              <a:rPr lang="en-US" dirty="0"/>
              <a:t>Mix of compensated folks and volunteers each year</a:t>
            </a:r>
          </a:p>
          <a:p>
            <a:pPr lvl="1"/>
            <a:r>
              <a:rPr lang="en-US" dirty="0"/>
              <a:t>Grading is tough - the right answer is a poor indicator of understanding.</a:t>
            </a:r>
          </a:p>
          <a:p>
            <a:pPr lvl="1"/>
            <a:r>
              <a:rPr lang="en-US" dirty="0"/>
              <a:t>Development of answer sketches and rubrics for homework</a:t>
            </a:r>
          </a:p>
          <a:p>
            <a:pPr lvl="1"/>
            <a:r>
              <a:rPr lang="en-US" dirty="0"/>
              <a:t>24/7 help, but make them ask good questions / reproducible 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</a:rPr>
              <a:t>Minute Papers </a:t>
            </a:r>
            <a:r>
              <a:rPr lang="en-US" dirty="0"/>
              <a:t>(electronically, with multiple feedback layers)</a:t>
            </a:r>
          </a:p>
          <a:p>
            <a:pPr lvl="1"/>
            <a:r>
              <a:rPr lang="en-US" dirty="0"/>
              <a:t>3 questions I ask every time + something fun/current/course-specific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DAC1-642A-4631-81A6-52BC3B34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4F3EA-E620-450E-B185-EB855317BE9F}"/>
              </a:ext>
            </a:extLst>
          </p:cNvPr>
          <p:cNvSpPr txBox="1"/>
          <p:nvPr/>
        </p:nvSpPr>
        <p:spPr>
          <a:xfrm>
            <a:off x="9788434" y="104503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2020-03-01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52035-1071-4BE0-BB51-5E4587E85CEE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999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16BAAC-857D-43FC-A8AB-9AC29410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at a Distance in Interesting Times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300AA-6161-48B0-8884-A2AE5FF98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these interesting times?</a:t>
            </a:r>
          </a:p>
          <a:p>
            <a:r>
              <a:rPr lang="en-US" dirty="0"/>
              <a:t>My experiences teaching at CWRU and where I was on 2020-03-01.</a:t>
            </a:r>
          </a:p>
          <a:p>
            <a:r>
              <a:rPr lang="en-US" dirty="0"/>
              <a:t>Immediate Reactions (2020-03-12 and the next week or so)</a:t>
            </a:r>
          </a:p>
          <a:p>
            <a:r>
              <a:rPr lang="en-US" dirty="0"/>
              <a:t>Longer-Term Changes (rest of semester) and what the students said</a:t>
            </a:r>
          </a:p>
          <a:p>
            <a:r>
              <a:rPr lang="en-US" dirty="0"/>
              <a:t>What about the Fall?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0F4A3-5C47-444A-BFFB-7DDA85336493}"/>
              </a:ext>
            </a:extLst>
          </p:cNvPr>
          <p:cNvSpPr txBox="1"/>
          <p:nvPr/>
        </p:nvSpPr>
        <p:spPr>
          <a:xfrm>
            <a:off x="3981839" y="64167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213424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54C0-57FD-40F3-B881-1DD4C86E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10515600" cy="730877"/>
          </a:xfrm>
        </p:spPr>
        <p:txBody>
          <a:bodyPr/>
          <a:lstStyle/>
          <a:p>
            <a:r>
              <a:rPr lang="en-US" dirty="0"/>
              <a:t>Minute Paper after Class 1 </a:t>
            </a:r>
            <a:r>
              <a:rPr lang="en-US" sz="3200" dirty="0">
                <a:solidFill>
                  <a:schemeClr val="tx1"/>
                </a:solidFill>
              </a:rPr>
              <a:t>(432 – Spring 2020)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A6B32-E1BB-4AE7-B60E-85FC142F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7278E-0F44-4CEE-9245-D23694B5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69" y="1072925"/>
            <a:ext cx="9772650" cy="4276725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EB8AB346-1EB9-4472-833F-49AAE12DD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3" b="4376"/>
          <a:stretch/>
        </p:blipFill>
        <p:spPr>
          <a:xfrm>
            <a:off x="2673889" y="2281646"/>
            <a:ext cx="8401050" cy="4075612"/>
          </a:xfrm>
          <a:prstGeom prst="rect">
            <a:avLst/>
          </a:prstGeom>
        </p:spPr>
      </p:pic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F3B68C7A-6196-48DA-8672-313B2FA213B7}"/>
              </a:ext>
            </a:extLst>
          </p:cNvPr>
          <p:cNvSpPr/>
          <p:nvPr/>
        </p:nvSpPr>
        <p:spPr>
          <a:xfrm>
            <a:off x="709750" y="6488668"/>
            <a:ext cx="7169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https://github.com/THOMASELOVE/2020-432 </a:t>
            </a:r>
            <a:r>
              <a:rPr lang="en-US" dirty="0"/>
              <a:t>(project 2 instructions)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5D389-6AD7-47B5-B5FC-7F9071A47370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83573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F30C-464B-4980-BAE0-07C7E149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Things That I Think Work </a:t>
            </a:r>
            <a:br>
              <a:rPr lang="en-US" dirty="0"/>
            </a:br>
            <a:r>
              <a:rPr lang="en-US" sz="3600" dirty="0">
                <a:solidFill>
                  <a:schemeClr val="tx1"/>
                </a:solidFill>
              </a:rPr>
              <a:t>(at least for My Current Students)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98C58-4118-4A68-B239-79856F32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270534" cy="459195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At least </a:t>
            </a:r>
            <a:r>
              <a:rPr lang="en-US" dirty="0">
                <a:solidFill>
                  <a:srgbClr val="0000FF"/>
                </a:solidFill>
              </a:rPr>
              <a:t>two detailed examples </a:t>
            </a:r>
            <a:r>
              <a:rPr lang="en-US" dirty="0"/>
              <a:t>for everything</a:t>
            </a:r>
          </a:p>
          <a:p>
            <a:pPr lvl="1"/>
            <a:r>
              <a:rPr lang="en-US" dirty="0"/>
              <a:t>One in-class with discussion and demonstration</a:t>
            </a:r>
          </a:p>
          <a:p>
            <a:pPr lvl="1"/>
            <a:r>
              <a:rPr lang="en-US" dirty="0"/>
              <a:t>One out-of-class (asking questions / building code)</a:t>
            </a:r>
          </a:p>
          <a:p>
            <a:pPr lvl="1"/>
            <a:r>
              <a:rPr lang="en-US" dirty="0"/>
              <a:t>Supplemented by regular, low-stakes homework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>
                <a:solidFill>
                  <a:srgbClr val="0000FF"/>
                </a:solidFill>
              </a:rPr>
              <a:t>Projects</a:t>
            </a:r>
            <a:r>
              <a:rPr lang="en-US" dirty="0"/>
              <a:t> as the culminating event</a:t>
            </a:r>
          </a:p>
          <a:p>
            <a:pPr lvl="1"/>
            <a:r>
              <a:rPr lang="en-US" dirty="0"/>
              <a:t>Proposal – Update – Final stages</a:t>
            </a:r>
          </a:p>
          <a:p>
            <a:pPr lvl="1"/>
            <a:r>
              <a:rPr lang="en-US" dirty="0"/>
              <a:t>Establish the research questions, build a soup-to-nuts proposal, </a:t>
            </a:r>
            <a:br>
              <a:rPr lang="en-US" dirty="0"/>
            </a:br>
            <a:r>
              <a:rPr lang="en-US" dirty="0"/>
              <a:t>find then ingest data, do the analyses, present the results</a:t>
            </a:r>
          </a:p>
          <a:p>
            <a:pPr lvl="1"/>
            <a:r>
              <a:rPr lang="en-US" dirty="0"/>
              <a:t>1 on 1 Portfolio presentations + Midway peer sessions</a:t>
            </a:r>
          </a:p>
          <a:p>
            <a:pPr lvl="1"/>
            <a:r>
              <a:rPr lang="en-US" dirty="0"/>
              <a:t>“Research Team meetings”, Posters, Slides, .</a:t>
            </a:r>
            <a:r>
              <a:rPr lang="en-US" dirty="0" err="1"/>
              <a:t>Rmd</a:t>
            </a:r>
            <a:r>
              <a:rPr lang="en-US" dirty="0"/>
              <a:t> + HTML</a:t>
            </a:r>
          </a:p>
          <a:p>
            <a:pPr lvl="1"/>
            <a:r>
              <a:rPr lang="en-US" dirty="0"/>
              <a:t>Templates as “training wheels” (R. Duke)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DAC1-642A-4631-81A6-52BC3B34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9BE0EC-8397-43A6-8ECC-FF0AB7FBA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155" y="4833259"/>
            <a:ext cx="2377940" cy="189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duct image for Blue">
            <a:extLst>
              <a:ext uri="{FF2B5EF4-FFF2-40B4-BE49-F238E27FC236}">
                <a16:creationId xmlns:a16="http://schemas.microsoft.com/office/drawing/2014/main" id="{753D9E60-7DC5-4F32-9842-E0CBF4478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12" y="2323323"/>
            <a:ext cx="2028944" cy="167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95A14-3AD7-4A3D-B210-11B02AB4B7E6}"/>
              </a:ext>
            </a:extLst>
          </p:cNvPr>
          <p:cNvSpPr txBox="1"/>
          <p:nvPr/>
        </p:nvSpPr>
        <p:spPr>
          <a:xfrm>
            <a:off x="9788434" y="104503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2020-03-01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73B46-AF1B-41B4-816B-DB4DAC922D6B}"/>
              </a:ext>
            </a:extLst>
          </p:cNvPr>
          <p:cNvSpPr txBox="1"/>
          <p:nvPr/>
        </p:nvSpPr>
        <p:spPr>
          <a:xfrm>
            <a:off x="153177" y="6407412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236599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2FE9-C7F2-4B48-B528-83A044205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70"/>
            <a:ext cx="10515600" cy="1000842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Ten Simple Rules for Effective Statistical Practice</a:t>
            </a:r>
            <a:br>
              <a:rPr lang="en-US" b="1" dirty="0"/>
            </a:br>
            <a:r>
              <a:rPr lang="en-US" sz="2700" dirty="0">
                <a:solidFill>
                  <a:schemeClr val="tx1"/>
                </a:solidFill>
              </a:rPr>
              <a:t>Robert E. </a:t>
            </a:r>
            <a:r>
              <a:rPr lang="en-US" sz="2700" dirty="0" err="1">
                <a:solidFill>
                  <a:schemeClr val="tx1"/>
                </a:solidFill>
              </a:rPr>
              <a:t>Kass</a:t>
            </a:r>
            <a:r>
              <a:rPr lang="en-US" sz="2700" dirty="0">
                <a:solidFill>
                  <a:schemeClr val="tx1"/>
                </a:solidFill>
              </a:rPr>
              <a:t>, Brian S. </a:t>
            </a:r>
            <a:r>
              <a:rPr lang="en-US" sz="2700" dirty="0" err="1">
                <a:solidFill>
                  <a:schemeClr val="tx1"/>
                </a:solidFill>
              </a:rPr>
              <a:t>Caffo</a:t>
            </a:r>
            <a:r>
              <a:rPr lang="en-US" sz="2700" dirty="0">
                <a:solidFill>
                  <a:schemeClr val="tx1"/>
                </a:solidFill>
              </a:rPr>
              <a:t>, Marie Davidian, Xiao-Li Meng, Bin Yu, Nancy Reid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D7BC-3343-40D8-916A-DBBF5B0F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589" y="1349825"/>
            <a:ext cx="10284823" cy="48457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0"/>
            </a:pPr>
            <a:r>
              <a:rPr lang="en-US" dirty="0">
                <a:highlight>
                  <a:srgbClr val="FFFF00"/>
                </a:highlight>
              </a:rPr>
              <a:t>Make Your Analysis Reproducible</a:t>
            </a:r>
          </a:p>
          <a:p>
            <a:pPr marL="514350" indent="-514350">
              <a:buFont typeface="+mj-lt"/>
              <a:buAutoNum type="arabicPeriod" startAt="10"/>
            </a:pP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 startAt="10"/>
            </a:pP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 startAt="10"/>
            </a:pP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 startAt="10"/>
            </a:pP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 startAt="10"/>
            </a:pP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rabicPeriod" startAt="10"/>
            </a:pPr>
            <a:endParaRPr lang="en-US" dirty="0">
              <a:highlight>
                <a:srgbClr val="FFFF00"/>
              </a:highlight>
            </a:endParaRPr>
          </a:p>
          <a:p>
            <a:pPr marL="0" indent="0" algn="r">
              <a:buNone/>
            </a:pPr>
            <a:r>
              <a:rPr lang="en-US" dirty="0"/>
              <a:t>Your closest collaborator is you, six months ago, </a:t>
            </a:r>
            <a:br>
              <a:rPr lang="en-US" dirty="0"/>
            </a:br>
            <a:r>
              <a:rPr lang="en-US" dirty="0"/>
              <a:t>but you don’t answer emails. </a:t>
            </a:r>
            <a:br>
              <a:rPr lang="en-US" dirty="0"/>
            </a:br>
            <a:r>
              <a:rPr lang="en-US" sz="2000" dirty="0"/>
              <a:t>(Paul Wilson, via Karl Broman)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997B2D-E7B4-4600-AAC8-06FA1C08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8AE99B-761F-46A9-9481-4AC25D5337FB}"/>
              </a:ext>
            </a:extLst>
          </p:cNvPr>
          <p:cNvSpPr/>
          <p:nvPr/>
        </p:nvSpPr>
        <p:spPr>
          <a:xfrm>
            <a:off x="0" y="5984815"/>
            <a:ext cx="7315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PLOS Computational Biology 2016 12(6): e1004961 (Ten Simple Rules)</a:t>
            </a:r>
          </a:p>
          <a:p>
            <a:r>
              <a:rPr lang="en-US" dirty="0">
                <a:solidFill>
                  <a:srgbClr val="0000FF"/>
                </a:solidFill>
              </a:rPr>
              <a:t>Steps towards Reproducible Research (Karl Broman)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D0972-EA49-49E4-8BA7-A2A19688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936" y="1711680"/>
            <a:ext cx="4686300" cy="2901692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C69BEF4-14C2-45CE-BA21-98E524AA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30" y="2248678"/>
            <a:ext cx="5514473" cy="2202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855268-552D-4202-8D03-774CB4E291D3}"/>
              </a:ext>
            </a:extLst>
          </p:cNvPr>
          <p:cNvSpPr txBox="1"/>
          <p:nvPr/>
        </p:nvSpPr>
        <p:spPr>
          <a:xfrm>
            <a:off x="830424" y="5159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11742-98EC-4D45-9A41-CDB400A88E54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9469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D5D6C-6407-4BDF-9D20-483E6173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9" y="821142"/>
            <a:ext cx="8308290" cy="52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6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113A8-FC99-4795-A13B-FCA2F767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8" y="0"/>
            <a:ext cx="1084708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70018-3B37-49AB-846F-68479B733022}"/>
              </a:ext>
            </a:extLst>
          </p:cNvPr>
          <p:cNvSpPr txBox="1"/>
          <p:nvPr/>
        </p:nvSpPr>
        <p:spPr>
          <a:xfrm>
            <a:off x="283805" y="6276782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89386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50CC56-FD6C-4045-9AFB-3ECD318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20" y="1466985"/>
            <a:ext cx="9774775" cy="45419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D49051-7845-4535-9242-1678D7A5C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2020-03-12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EDCF3-1A75-41BA-872D-EF236C101B57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2719357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AC7FB-349B-4194-8911-5410FE3D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6" y="266972"/>
            <a:ext cx="8350023" cy="6389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5E147-01B3-43AA-9D77-F12C2B209D8F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51880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08625-C64E-4EC5-AF6B-5F981B15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85" y="302934"/>
            <a:ext cx="8118488" cy="3457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7D34D-D2DB-42A2-9B3A-D82CF6024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39"/>
          <a:stretch/>
        </p:blipFill>
        <p:spPr>
          <a:xfrm>
            <a:off x="1907176" y="174290"/>
            <a:ext cx="8350023" cy="534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BDB42-C82B-49B2-9A8B-704E938C4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453" b="14720"/>
          <a:stretch/>
        </p:blipFill>
        <p:spPr>
          <a:xfrm>
            <a:off x="1137946" y="3890865"/>
            <a:ext cx="9564266" cy="2621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0051A-E167-4A0B-BA95-95768DE9A7A6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400106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5F87-E8AE-4F59-8224-86910A1A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Doc and Email, 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4E293-D99E-4516-BBB6-977AC268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712868"/>
            <a:ext cx="8286750" cy="468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677D6-4C2E-4D2E-A45A-C059B61AE0DE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019042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5F87-E8AE-4F59-8224-86910A1A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241"/>
          </a:xfrm>
        </p:spPr>
        <p:txBody>
          <a:bodyPr/>
          <a:lstStyle/>
          <a:p>
            <a:r>
              <a:rPr lang="en-US" dirty="0"/>
              <a:t>Google Doc and Email, 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8D6EE-6029-490F-8194-97BF213D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181919"/>
            <a:ext cx="7934325" cy="56959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50E9919-A852-4C46-A5FD-8D6597CFE976}"/>
              </a:ext>
            </a:extLst>
          </p:cNvPr>
          <p:cNvSpPr/>
          <p:nvPr/>
        </p:nvSpPr>
        <p:spPr>
          <a:xfrm>
            <a:off x="1637211" y="6130834"/>
            <a:ext cx="522515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D93EE-E8F9-4EB0-9C19-F28658B5D567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37692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989F-2167-4E55-B056-74760FB3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interesting times?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0C28C-240E-48CE-8E4E-DDCCA0F7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6" y="1689464"/>
            <a:ext cx="4588438" cy="4118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86F00-1911-4F35-9A78-8A77AC70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21" y="3858987"/>
            <a:ext cx="3640184" cy="2930696"/>
          </a:xfrm>
          <a:prstGeom prst="rect">
            <a:avLst/>
          </a:prstGeom>
        </p:spPr>
      </p:pic>
      <p:pic>
        <p:nvPicPr>
          <p:cNvPr id="4108" name="Picture 12" descr="Ohio county coronavirus alert map">
            <a:extLst>
              <a:ext uri="{FF2B5EF4-FFF2-40B4-BE49-F238E27FC236}">
                <a16:creationId xmlns:a16="http://schemas.microsoft.com/office/drawing/2014/main" id="{0C973229-A54B-464D-993D-E8CE6D817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41" y="1340576"/>
            <a:ext cx="42862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One Year After #MeToo and 'Weinstein Effect': What's Changed?">
            <a:extLst>
              <a:ext uri="{FF2B5EF4-FFF2-40B4-BE49-F238E27FC236}">
                <a16:creationId xmlns:a16="http://schemas.microsoft.com/office/drawing/2014/main" id="{18E829A5-DAED-4950-BD90-25CA984C4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687" y="4806043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lack Lives Matter - Wikipedia">
            <a:extLst>
              <a:ext uri="{FF2B5EF4-FFF2-40B4-BE49-F238E27FC236}">
                <a16:creationId xmlns:a16="http://schemas.microsoft.com/office/drawing/2014/main" id="{A8A8CA93-B70F-4105-97DD-0AC4068AD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856" y="20874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95DAE-6AFF-41D0-A005-F3DDD1A3F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575" y="4355647"/>
            <a:ext cx="3019425" cy="21526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0798C-8A6B-468F-A74F-5CAC20CCD79C}"/>
              </a:ext>
            </a:extLst>
          </p:cNvPr>
          <p:cNvSpPr txBox="1"/>
          <p:nvPr/>
        </p:nvSpPr>
        <p:spPr>
          <a:xfrm>
            <a:off x="184281" y="64167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321674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67204-ABDE-48EF-9064-A8EB45A9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238250"/>
            <a:ext cx="8067675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2C916-3958-49CC-8847-3C9A9495338C}"/>
              </a:ext>
            </a:extLst>
          </p:cNvPr>
          <p:cNvSpPr txBox="1"/>
          <p:nvPr/>
        </p:nvSpPr>
        <p:spPr>
          <a:xfrm>
            <a:off x="339634" y="592004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sng" strike="noStrike" dirty="0">
                <a:solidFill>
                  <a:srgbClr val="FF0000"/>
                </a:solidFill>
                <a:effectLst/>
                <a:latin typeface="Bree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http://bit.ly/love-2020-covid-form-1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E4DEAF-2412-4924-976C-7230983488AE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021212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39E54-580A-46BA-973F-12BA9C80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6" y="443399"/>
            <a:ext cx="8899946" cy="5905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A5CE7-61B3-4F2C-B71A-3E7B67365F0F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CFA9401-CEEB-445C-8B24-185E8BBD5DDD}"/>
              </a:ext>
            </a:extLst>
          </p:cNvPr>
          <p:cNvSpPr/>
          <p:nvPr/>
        </p:nvSpPr>
        <p:spPr>
          <a:xfrm>
            <a:off x="872455" y="4454554"/>
            <a:ext cx="1912690" cy="696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10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6048D5-78F1-45B4-B712-C0D93E8B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557212"/>
            <a:ext cx="11172825" cy="5743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6B4561-3695-4EF0-91BF-A28268F30B02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760425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8A27D-E9C2-4A23-AC09-549F43F6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5" y="1881731"/>
            <a:ext cx="12007565" cy="3143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C54CDB-A1DC-4FDA-8258-1E610349D383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48852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82C8B-7AA6-48CD-8DBA-5B9F4FF0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0" y="411616"/>
            <a:ext cx="7534275" cy="3248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9C8F4-84B4-4D36-9820-B6EED4D7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31" y="3132500"/>
            <a:ext cx="7839075" cy="336232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CADDB2F-6379-4EE7-99A3-3A472FB50A97}"/>
              </a:ext>
            </a:extLst>
          </p:cNvPr>
          <p:cNvSpPr/>
          <p:nvPr/>
        </p:nvSpPr>
        <p:spPr>
          <a:xfrm>
            <a:off x="174171" y="2847703"/>
            <a:ext cx="522515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36ADE-3A29-483A-A3A3-C2189D177FFA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200660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82C8B-7AA6-48CD-8DBA-5B9F4FF0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0" y="411616"/>
            <a:ext cx="7534275" cy="3248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3ADF5D-DE51-4405-8133-629F1C13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55" y="3347902"/>
            <a:ext cx="7715250" cy="33147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C60DCE6-C060-42FC-B649-7353778B1908}"/>
              </a:ext>
            </a:extLst>
          </p:cNvPr>
          <p:cNvSpPr/>
          <p:nvPr/>
        </p:nvSpPr>
        <p:spPr>
          <a:xfrm>
            <a:off x="174171" y="2847703"/>
            <a:ext cx="522515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AB3E8-20D8-490F-B1D4-4ACED5B41D40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28318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82C8B-7AA6-48CD-8DBA-5B9F4FF0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0" y="411616"/>
            <a:ext cx="7534275" cy="3248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363544-309C-4878-99FF-6E66A821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2523581"/>
            <a:ext cx="7981950" cy="40576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576B5EE-6C40-4776-8589-7D10A595F848}"/>
              </a:ext>
            </a:extLst>
          </p:cNvPr>
          <p:cNvSpPr/>
          <p:nvPr/>
        </p:nvSpPr>
        <p:spPr>
          <a:xfrm>
            <a:off x="174171" y="2847703"/>
            <a:ext cx="522515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DB666EE-8315-4548-AB47-35A2819472FA}"/>
              </a:ext>
            </a:extLst>
          </p:cNvPr>
          <p:cNvSpPr/>
          <p:nvPr/>
        </p:nvSpPr>
        <p:spPr>
          <a:xfrm>
            <a:off x="187227" y="3200402"/>
            <a:ext cx="522515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C26BB-3ECC-4CC3-BB8C-851EF7D8E9B4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496453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007156-8D3D-4B95-8617-25B51CCF8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4" y="0"/>
            <a:ext cx="113179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687D6-E309-453E-A994-7DDD34544557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673493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19A17B-DA54-498C-B3A6-CFE9A810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265"/>
            <a:ext cx="12192000" cy="4239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A5928-576B-42EA-BC06-E40543BE5927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307934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5580D-BBCC-4FB3-904C-2EC55653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5" y="0"/>
            <a:ext cx="1112056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BFE1C2-F490-4631-A68C-B9A17EB798AB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44755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15066-F0D2-4262-8F4E-1AB246F43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1"/>
          <a:stretch/>
        </p:blipFill>
        <p:spPr>
          <a:xfrm>
            <a:off x="0" y="87078"/>
            <a:ext cx="12192000" cy="4132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2104E-8611-4E32-B6A0-16B197E1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1" y="4282751"/>
            <a:ext cx="7141198" cy="2397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35438-AB5D-4AFE-88E3-D24D29DC9F31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4088355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9EAD-3CF9-40A6-B55C-537F6C1F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365126"/>
            <a:ext cx="11547566" cy="66248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https://github.com/THOMASELOVE/2020-432/blob/master/covid19resources.md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1A02A-D82C-43F1-A3DB-46A35140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66" y="1010196"/>
            <a:ext cx="9897957" cy="568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3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1C3FD-CFDA-42CA-B680-C385F554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85750"/>
            <a:ext cx="11410950" cy="6286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A1782-4EC1-4BC3-8768-4D32DE0E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543" y="0"/>
            <a:ext cx="4173061" cy="206053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E55A1-20A7-455E-A9F5-31D90BB98EA8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267122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80E848-6ACD-418E-9B44-A0E89D01858D}"/>
              </a:ext>
            </a:extLst>
          </p:cNvPr>
          <p:cNvSpPr txBox="1"/>
          <p:nvPr/>
        </p:nvSpPr>
        <p:spPr>
          <a:xfrm>
            <a:off x="118966" y="64886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https://josephhnath.netlify.app/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36ACB-EFAB-4520-A8C3-2CAC6A66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295275"/>
            <a:ext cx="120110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28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BF0120-0EE8-40D3-ADDA-D0D6E6D9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87" y="514788"/>
            <a:ext cx="5705475" cy="59626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A13138-B041-41E8-ADF9-1EE1C080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Fall?</a:t>
            </a:r>
          </a:p>
        </p:txBody>
      </p:sp>
    </p:spTree>
    <p:extLst>
      <p:ext uri="{BB962C8B-B14F-4D97-AF65-F5344CB8AC3E}">
        <p14:creationId xmlns:p14="http://schemas.microsoft.com/office/powerpoint/2010/main" val="3696610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C21DC76-4F9F-4FBE-ABC3-E48C16F8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477"/>
            <a:ext cx="10515600" cy="84785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What about the Fall?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EDC2D9-8E8D-49FD-A60B-A52CD093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0" y="1287623"/>
            <a:ext cx="10739535" cy="52811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75+ students in the 431 course, so it will be remote only</a:t>
            </a:r>
          </a:p>
          <a:p>
            <a:pPr lvl="1"/>
            <a:r>
              <a:rPr lang="en-US" dirty="0"/>
              <a:t>My opinion: plan for remote only whether we (students) like it or not</a:t>
            </a:r>
          </a:p>
          <a:p>
            <a:pPr lvl="1"/>
            <a:r>
              <a:rPr lang="en-US" dirty="0"/>
              <a:t>More intensive opportunities to interact with me as well as TAs</a:t>
            </a:r>
          </a:p>
          <a:p>
            <a:pPr lvl="1"/>
            <a:r>
              <a:rPr lang="en-US" dirty="0"/>
              <a:t>My usual class survey to be supplemented with Zoom videos, etc.</a:t>
            </a:r>
          </a:p>
          <a:p>
            <a:pPr lvl="1"/>
            <a:r>
              <a:rPr lang="en-US" dirty="0"/>
              <a:t>How do I do intensive projects with 75+ instead of 50 students?</a:t>
            </a:r>
          </a:p>
          <a:p>
            <a:r>
              <a:rPr lang="en-US" dirty="0"/>
              <a:t>I’m working at getting better at </a:t>
            </a:r>
            <a:r>
              <a:rPr lang="en-US" b="1" dirty="0"/>
              <a:t>technical</a:t>
            </a:r>
            <a:r>
              <a:rPr lang="en-US" dirty="0"/>
              <a:t> niceties of Zoom, etc.</a:t>
            </a:r>
          </a:p>
          <a:p>
            <a:pPr lvl="1"/>
            <a:r>
              <a:rPr lang="en-US" dirty="0"/>
              <a:t>And I’m upgrading my own </a:t>
            </a:r>
            <a:r>
              <a:rPr lang="en-US" b="1" dirty="0"/>
              <a:t>website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), </a:t>
            </a:r>
            <a:r>
              <a:rPr lang="en-US" b="1" dirty="0"/>
              <a:t>mic, lighting</a:t>
            </a:r>
            <a:r>
              <a:rPr lang="en-US" dirty="0"/>
              <a:t>, </a:t>
            </a:r>
            <a:r>
              <a:rPr lang="en-US" b="1" dirty="0"/>
              <a:t>zoom background</a:t>
            </a:r>
          </a:p>
          <a:p>
            <a:pPr lvl="1"/>
            <a:r>
              <a:rPr lang="en-US" dirty="0"/>
              <a:t>Looking at additional technology tools to improve Canvas experience (Piazza?)</a:t>
            </a:r>
          </a:p>
          <a:p>
            <a:r>
              <a:rPr lang="en-US" b="1" dirty="0"/>
              <a:t>Windows</a:t>
            </a:r>
            <a:r>
              <a:rPr lang="en-US" dirty="0"/>
              <a:t> and </a:t>
            </a:r>
            <a:r>
              <a:rPr lang="en-US" b="1" dirty="0"/>
              <a:t>Mac</a:t>
            </a:r>
            <a:r>
              <a:rPr lang="en-US" dirty="0"/>
              <a:t> people need help and they need it early </a:t>
            </a:r>
            <a:r>
              <a:rPr lang="en-US" u="sng" dirty="0"/>
              <a:t>from you</a:t>
            </a:r>
          </a:p>
          <a:p>
            <a:r>
              <a:rPr lang="en-US" dirty="0"/>
              <a:t>Lots of things have changed in the past year in terms of interesting relevant work (ASA Statements on p values, rising availability of Bayesian tools in R for modeling, intense interest in COVID-19 visualizations and in the upcoming US elections)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C6D26-A965-4445-BB3B-9B4D50DA840D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717845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C21DC76-4F9F-4FBE-ABC3-E48C16F8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477"/>
            <a:ext cx="10515600" cy="84785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What about the Fall?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EDC2D9-8E8D-49FD-A60B-A52CD093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21" y="1287625"/>
            <a:ext cx="11150082" cy="50851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can students/TAs do in the summer to feel more prepared?</a:t>
            </a:r>
          </a:p>
          <a:p>
            <a:pPr lvl="1"/>
            <a:r>
              <a:rPr lang="en-US" dirty="0"/>
              <a:t>What can I do to reduce anxiety and increase certainty in diverse students?</a:t>
            </a:r>
          </a:p>
          <a:p>
            <a:r>
              <a:rPr lang="en-US" dirty="0"/>
              <a:t>How do we identify / help students at a distance who are struggling?</a:t>
            </a:r>
          </a:p>
          <a:p>
            <a:r>
              <a:rPr lang="en-US" dirty="0"/>
              <a:t>How can I get to know enough about these students and their concerns in the early stages of the course? How will they connect to other students?</a:t>
            </a:r>
          </a:p>
          <a:p>
            <a:r>
              <a:rPr lang="en-US" dirty="0"/>
              <a:t>How can I help students learn about the (checkered) history of my field?</a:t>
            </a:r>
          </a:p>
          <a:p>
            <a:r>
              <a:rPr lang="en-US" dirty="0"/>
              <a:t>How do I keep people interested in learning with data?</a:t>
            </a:r>
          </a:p>
          <a:p>
            <a:r>
              <a:rPr lang="en-US" dirty="0"/>
              <a:t>Improving my assignments first, then focusing on changes to content</a:t>
            </a:r>
          </a:p>
          <a:p>
            <a:pPr lvl="1"/>
            <a:r>
              <a:rPr lang="en-US" dirty="0"/>
              <a:t>Multiple delivery schemes for the students to turn in work</a:t>
            </a:r>
          </a:p>
          <a:p>
            <a:pPr lvl="1"/>
            <a:r>
              <a:rPr lang="en-US" dirty="0"/>
              <a:t>Old assignments to be made public, since they are already</a:t>
            </a:r>
          </a:p>
          <a:p>
            <a:pPr lvl="1"/>
            <a:r>
              <a:rPr lang="en-US" dirty="0"/>
              <a:t>Drop more than you add – this is a </a:t>
            </a:r>
            <a:r>
              <a:rPr lang="en-US" dirty="0">
                <a:solidFill>
                  <a:srgbClr val="FF0000"/>
                </a:solidFill>
              </a:rPr>
              <a:t>less efficient </a:t>
            </a:r>
            <a:r>
              <a:rPr lang="en-US" dirty="0"/>
              <a:t>way to </a:t>
            </a:r>
            <a:r>
              <a:rPr lang="en-US" dirty="0">
                <a:solidFill>
                  <a:srgbClr val="FF0000"/>
                </a:solidFill>
              </a:rPr>
              <a:t>present</a:t>
            </a:r>
            <a:r>
              <a:rPr lang="en-US" dirty="0"/>
              <a:t> new ideas</a:t>
            </a:r>
          </a:p>
          <a:p>
            <a:pPr lvl="1"/>
            <a:r>
              <a:rPr lang="en-US" dirty="0"/>
              <a:t>This is a great time to try new ways to engage students but </a:t>
            </a:r>
            <a:r>
              <a:rPr lang="en-US" b="1" dirty="0"/>
              <a:t>only</a:t>
            </a:r>
            <a:r>
              <a:rPr lang="en-US" dirty="0"/>
              <a:t> if you can react to their feedback and have tools in place to receive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4D3AF-48CE-4CAB-8717-77EEEBB6E0B4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1839571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2F6E-B22E-4DBC-A5FB-9E15D1E5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198"/>
            <a:ext cx="10515600" cy="1325563"/>
          </a:xfrm>
        </p:spPr>
        <p:txBody>
          <a:bodyPr/>
          <a:lstStyle/>
          <a:p>
            <a:r>
              <a:rPr lang="en-US" dirty="0"/>
              <a:t>What is important to me, going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DE033-8C56-4F79-8023-364078592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632"/>
            <a:ext cx="10515600" cy="51878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 programs: educate the next generation of health data scientists</a:t>
            </a:r>
          </a:p>
          <a:p>
            <a:pPr lvl="1"/>
            <a:r>
              <a:rPr lang="en-US" dirty="0"/>
              <a:t>Learn to do data science / think / design / program / communicate clearly.</a:t>
            </a:r>
          </a:p>
          <a:p>
            <a:r>
              <a:rPr lang="en-US" dirty="0"/>
              <a:t>Use data more deeply to improve my teaching of data science.</a:t>
            </a:r>
          </a:p>
          <a:p>
            <a:pPr lvl="1"/>
            <a:r>
              <a:rPr lang="en-US" dirty="0"/>
              <a:t>Reduce further my reliance on high-stakes infrequent assessment.</a:t>
            </a:r>
          </a:p>
          <a:p>
            <a:pPr lvl="1"/>
            <a:r>
              <a:rPr lang="en-US" dirty="0"/>
              <a:t>Causal methods as a more meaningful part of intro curricula.</a:t>
            </a:r>
          </a:p>
          <a:p>
            <a:r>
              <a:rPr lang="en-US" dirty="0"/>
              <a:t>Get more connected to people doing this work elsewhere.</a:t>
            </a:r>
          </a:p>
          <a:p>
            <a:pPr lvl="1"/>
            <a:r>
              <a:rPr lang="en-US" dirty="0"/>
              <a:t>Mentoring other educators, rather than just helping to write curricula.</a:t>
            </a:r>
          </a:p>
          <a:p>
            <a:pPr lvl="1"/>
            <a:r>
              <a:rPr lang="en-US" dirty="0"/>
              <a:t>Get back to statistics education research. (</a:t>
            </a:r>
            <a:r>
              <a:rPr lang="en-US" dirty="0" err="1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eCOTS</a:t>
            </a:r>
            <a:r>
              <a:rPr lang="en-US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2020</a:t>
            </a:r>
            <a:r>
              <a:rPr lang="en-US" dirty="0"/>
              <a:t>: </a:t>
            </a:r>
            <a:r>
              <a:rPr lang="en-US" i="1" dirty="0"/>
              <a:t>Engaging everyone</a:t>
            </a:r>
            <a:r>
              <a:rPr lang="en-US" dirty="0"/>
              <a:t>)</a:t>
            </a:r>
          </a:p>
          <a:p>
            <a:r>
              <a:rPr lang="en-US" dirty="0"/>
              <a:t>Focus on working with useful health data and on interventions / ideas that can be shared with the world.</a:t>
            </a:r>
          </a:p>
          <a:p>
            <a:pPr lvl="1"/>
            <a:r>
              <a:rPr lang="en-US" dirty="0"/>
              <a:t>Build on the preliminary work we’ve done on non-medical health determinants, and on driving change through collective action.</a:t>
            </a:r>
          </a:p>
          <a:p>
            <a:r>
              <a:rPr lang="en-US" dirty="0"/>
              <a:t>Get more opportunities to learn from what I’m trying to do.</a:t>
            </a:r>
          </a:p>
          <a:p>
            <a:pPr lvl="1"/>
            <a:r>
              <a:rPr lang="en-US" dirty="0"/>
              <a:t>Work with smart people from whom I can get excited about new things.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58ECA-0EED-4A3A-9AC9-0391DB4F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1B570-F6F7-417D-979C-3F67FB37C3A4}"/>
              </a:ext>
            </a:extLst>
          </p:cNvPr>
          <p:cNvSpPr txBox="1"/>
          <p:nvPr/>
        </p:nvSpPr>
        <p:spPr>
          <a:xfrm>
            <a:off x="7487038" y="6388750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2421273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ling Study">
            <a:extLst>
              <a:ext uri="{FF2B5EF4-FFF2-40B4-BE49-F238E27FC236}">
                <a16:creationId xmlns:a16="http://schemas.microsoft.com/office/drawing/2014/main" id="{8B8DF5A5-58F3-48B6-BA34-70EFB9839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7" y="639535"/>
            <a:ext cx="4661731" cy="52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92FC6-2695-45AA-AA91-046C0A1C971D}"/>
              </a:ext>
            </a:extLst>
          </p:cNvPr>
          <p:cNvSpPr txBox="1"/>
          <p:nvPr/>
        </p:nvSpPr>
        <p:spPr>
          <a:xfrm>
            <a:off x="1410788" y="605067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>
                <a:solidFill>
                  <a:srgbClr val="FF0000"/>
                </a:solidFill>
                <a:effectLst/>
                <a:latin typeface="Lucida"/>
              </a:rPr>
              <a:t>https://xkcd.com/2323/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C841F-8DFA-46BF-A38F-219119780C2A}"/>
              </a:ext>
            </a:extLst>
          </p:cNvPr>
          <p:cNvSpPr txBox="1"/>
          <p:nvPr/>
        </p:nvSpPr>
        <p:spPr>
          <a:xfrm>
            <a:off x="5486400" y="2333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FF"/>
                </a:solidFill>
                <a:effectLst/>
                <a:latin typeface="Constantia" panose="02030602050306030303" pitchFamily="18" charset="0"/>
              </a:rPr>
              <a:t>Title text: You've got questions, we've got assumptions.</a:t>
            </a:r>
            <a:endParaRPr lang="en-US" dirty="0">
              <a:solidFill>
                <a:srgbClr val="0000FF"/>
              </a:solidFill>
              <a:latin typeface="Constantia" panose="020306020503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3C5EA-E078-4440-82C6-6767F152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325" y="1740201"/>
            <a:ext cx="3132909" cy="2719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D928AB-9E8D-4C6E-90F3-A329DDBA3C60}"/>
              </a:ext>
            </a:extLst>
          </p:cNvPr>
          <p:cNvSpPr txBox="1"/>
          <p:nvPr/>
        </p:nvSpPr>
        <p:spPr>
          <a:xfrm>
            <a:off x="6601097" y="4022412"/>
            <a:ext cx="3971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https://www.explainxkcd.com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9FCD-A52C-42E4-90DD-01476C88551B}"/>
              </a:ext>
            </a:extLst>
          </p:cNvPr>
          <p:cNvSpPr txBox="1"/>
          <p:nvPr/>
        </p:nvSpPr>
        <p:spPr>
          <a:xfrm>
            <a:off x="7247553" y="6342097"/>
            <a:ext cx="47049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300446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D78733-6E98-4A41-B7DD-437F2227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C6B8F-1851-4D9D-828D-D847DEA22678}"/>
              </a:ext>
            </a:extLst>
          </p:cNvPr>
          <p:cNvSpPr txBox="1"/>
          <p:nvPr/>
        </p:nvSpPr>
        <p:spPr>
          <a:xfrm>
            <a:off x="2231471" y="3746219"/>
            <a:ext cx="8567955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F95E54-02D2-4913-AD85-C70568C6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1" y="4613640"/>
            <a:ext cx="56292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65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EA0EE-78C6-4817-BAEA-B6B18CA8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647700"/>
            <a:ext cx="96488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3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29CD-08CB-4702-B6A5-A1FD34E6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interesting times?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154CD-F363-457A-B971-E97763FA4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713"/>
            <a:ext cx="12192000" cy="2906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B3A420-4DA4-49A7-B603-8BFBACD471E1}"/>
              </a:ext>
            </a:extLst>
          </p:cNvPr>
          <p:cNvSpPr txBox="1"/>
          <p:nvPr/>
        </p:nvSpPr>
        <p:spPr>
          <a:xfrm>
            <a:off x="128295" y="64167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960289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versal Rating Scale">
            <a:extLst>
              <a:ext uri="{FF2B5EF4-FFF2-40B4-BE49-F238E27FC236}">
                <a16:creationId xmlns:a16="http://schemas.microsoft.com/office/drawing/2014/main" id="{857C7175-6B14-416F-B667-2442AA554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293" y="0"/>
            <a:ext cx="1565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A014B-6D90-4B46-A0D9-7F9B9E3AE31C}"/>
              </a:ext>
            </a:extLst>
          </p:cNvPr>
          <p:cNvSpPr txBox="1"/>
          <p:nvPr/>
        </p:nvSpPr>
        <p:spPr>
          <a:xfrm flipH="1">
            <a:off x="0" y="6426926"/>
            <a:ext cx="959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u="sng" dirty="0">
                <a:solidFill>
                  <a:srgbClr val="FF0000"/>
                </a:solidFill>
                <a:effectLst/>
                <a:latin typeface="Lucida"/>
              </a:rPr>
              <a:t>https://xkcd.com/2327</a:t>
            </a:r>
            <a:r>
              <a:rPr lang="en-US" b="0" i="0" dirty="0">
                <a:solidFill>
                  <a:srgbClr val="000000"/>
                </a:solidFill>
                <a:effectLst/>
                <a:latin typeface="Lucida"/>
              </a:rPr>
              <a:t> </a:t>
            </a:r>
            <a:r>
              <a:rPr lang="en-US" b="0" i="0" u="sng" dirty="0">
                <a:solidFill>
                  <a:srgbClr val="FF0000"/>
                </a:solidFill>
                <a:effectLst/>
                <a:latin typeface="Lucida"/>
              </a:rPr>
              <a:t>https://xkcd.com/2328</a:t>
            </a:r>
            <a:r>
              <a:rPr lang="en-US" b="0" i="0" dirty="0">
                <a:solidFill>
                  <a:srgbClr val="000000"/>
                </a:solidFill>
                <a:effectLst/>
                <a:latin typeface="Lucida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Lucid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https://xkcd.com/2329</a:t>
            </a:r>
            <a:r>
              <a:rPr lang="en-US" b="0" i="0" dirty="0">
                <a:solidFill>
                  <a:srgbClr val="FF0000"/>
                </a:solidFill>
                <a:effectLst/>
                <a:latin typeface="Lucida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ucida"/>
              </a:rPr>
              <a:t>and also </a:t>
            </a:r>
            <a:r>
              <a:rPr lang="en-US" u="sng" dirty="0">
                <a:solidFill>
                  <a:srgbClr val="FF0000"/>
                </a:solidFill>
              </a:rPr>
              <a:t>explainxkcd.com</a:t>
            </a:r>
          </a:p>
        </p:txBody>
      </p:sp>
      <p:pic>
        <p:nvPicPr>
          <p:cNvPr id="1028" name="Picture 4" descr="Space Basketball">
            <a:extLst>
              <a:ext uri="{FF2B5EF4-FFF2-40B4-BE49-F238E27FC236}">
                <a16:creationId xmlns:a16="http://schemas.microsoft.com/office/drawing/2014/main" id="{5DABFF4F-0E9F-447D-8127-74A75F8A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686" y="1156796"/>
            <a:ext cx="2286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ily House Index">
            <a:extLst>
              <a:ext uri="{FF2B5EF4-FFF2-40B4-BE49-F238E27FC236}">
                <a16:creationId xmlns:a16="http://schemas.microsoft.com/office/drawing/2014/main" id="{ED5A76C3-B8D2-4609-ACD5-187C11875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9030"/>
            <a:ext cx="7048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CCB48B-D542-43F1-A767-8CD2E60F89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994"/>
          <a:stretch/>
        </p:blipFill>
        <p:spPr>
          <a:xfrm>
            <a:off x="372156" y="95401"/>
            <a:ext cx="5552784" cy="21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27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989F-2167-4E55-B056-74760FB3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interesting times?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4F444-DFEC-4129-A075-A09206F7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05" y="3938859"/>
            <a:ext cx="9686925" cy="181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8D8AE-02F8-4ECF-B87D-F1DB8A5B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2" y="1376226"/>
            <a:ext cx="700087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A84C5-129C-426A-BF8A-3166572C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66058"/>
            <a:ext cx="12192000" cy="743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A0891-7DDC-42F3-88B0-EEC178FBDD31}"/>
              </a:ext>
            </a:extLst>
          </p:cNvPr>
          <p:cNvSpPr txBox="1"/>
          <p:nvPr/>
        </p:nvSpPr>
        <p:spPr>
          <a:xfrm>
            <a:off x="128295" y="64167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367075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6FB282-48BE-4D0C-9DE2-89D5D2457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93" y="888579"/>
            <a:ext cx="10672323" cy="53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2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F08-3541-494F-AA41-B605E16C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Expectations: Challenge or Opportunity?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AA1A0-642F-413D-AEA7-78BEC301B2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Teaching at a distance will not be as effective or efficient as what you’ve done in the past.</a:t>
            </a:r>
          </a:p>
          <a:p>
            <a:r>
              <a:rPr lang="en-US" dirty="0"/>
              <a:t>You (and your students) are going to get frustrated</a:t>
            </a:r>
          </a:p>
          <a:p>
            <a:r>
              <a:rPr lang="en-US" dirty="0"/>
              <a:t>Teaching at a distance is demanding, hectic and stressful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54D8D4-AF43-4DF6-96B5-92BBBE7AC0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Seeing how engaged our students are is harder</a:t>
            </a:r>
          </a:p>
          <a:p>
            <a:r>
              <a:rPr lang="en-US" dirty="0"/>
              <a:t>The technology is not foolproof</a:t>
            </a:r>
          </a:p>
          <a:p>
            <a:r>
              <a:rPr lang="en-US" dirty="0"/>
              <a:t>“The new normal” is not a comforting thought</a:t>
            </a:r>
          </a:p>
          <a:p>
            <a:r>
              <a:rPr lang="en-US" dirty="0"/>
              <a:t>Remote learning: “quick, ad hoc low-fidelity mitigation strategy”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F4065-A616-4BA5-AF55-0465C605C929}"/>
              </a:ext>
            </a:extLst>
          </p:cNvPr>
          <p:cNvSpPr txBox="1"/>
          <p:nvPr/>
        </p:nvSpPr>
        <p:spPr>
          <a:xfrm>
            <a:off x="128295" y="64167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8EEEC-23A6-4E12-B07B-078966348FDD}"/>
              </a:ext>
            </a:extLst>
          </p:cNvPr>
          <p:cNvSpPr txBox="1"/>
          <p:nvPr/>
        </p:nvSpPr>
        <p:spPr>
          <a:xfrm>
            <a:off x="866164" y="5167510"/>
            <a:ext cx="9938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Embracing variation </a:t>
            </a:r>
            <a:r>
              <a:rPr lang="en-US" sz="2800" dirty="0"/>
              <a:t>is both more necessary and harder now</a:t>
            </a:r>
          </a:p>
        </p:txBody>
      </p:sp>
    </p:spTree>
    <p:extLst>
      <p:ext uri="{BB962C8B-B14F-4D97-AF65-F5344CB8AC3E}">
        <p14:creationId xmlns:p14="http://schemas.microsoft.com/office/powerpoint/2010/main" val="23578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A2EE-5786-4102-9747-87250BF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6703503" cy="1325563"/>
          </a:xfrm>
        </p:spPr>
        <p:txBody>
          <a:bodyPr/>
          <a:lstStyle/>
          <a:p>
            <a:r>
              <a:rPr lang="en-US" dirty="0"/>
              <a:t>Teaching at CWRU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244B3-8098-47FF-8394-9A508A2B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96" y="1671478"/>
            <a:ext cx="7072444" cy="4932726"/>
          </a:xfrm>
        </p:spPr>
        <p:txBody>
          <a:bodyPr>
            <a:normAutofit/>
          </a:bodyPr>
          <a:lstStyle/>
          <a:p>
            <a:r>
              <a:rPr lang="en-US" dirty="0"/>
              <a:t>“Write the final exam first.”</a:t>
            </a:r>
          </a:p>
          <a:p>
            <a:r>
              <a:rPr lang="en-US" dirty="0"/>
              <a:t>What are the fundamental things I’m trying to get the students to have in mind?</a:t>
            </a:r>
          </a:p>
          <a:p>
            <a:pPr lvl="1"/>
            <a:r>
              <a:rPr lang="en-US" dirty="0"/>
              <a:t>Principles that are intellectually interesting and functionally valuable</a:t>
            </a:r>
          </a:p>
          <a:p>
            <a:r>
              <a:rPr lang="en-US" dirty="0">
                <a:solidFill>
                  <a:srgbClr val="111111"/>
                </a:solidFill>
              </a:rPr>
              <a:t>My Classes</a:t>
            </a:r>
          </a:p>
          <a:p>
            <a:pPr lvl="1"/>
            <a:r>
              <a:rPr lang="en-US" dirty="0">
                <a:solidFill>
                  <a:srgbClr val="111111"/>
                </a:solidFill>
              </a:rPr>
              <a:t>Intro 431-432 Course (2 semesters, ~75 students)</a:t>
            </a:r>
          </a:p>
          <a:p>
            <a:pPr lvl="1"/>
            <a:r>
              <a:rPr lang="en-US" dirty="0">
                <a:solidFill>
                  <a:srgbClr val="111111"/>
                </a:solidFill>
              </a:rPr>
              <a:t>Observational Studies (Spring, ~ 20 students)</a:t>
            </a:r>
          </a:p>
          <a:p>
            <a:r>
              <a:rPr lang="en-US" dirty="0">
                <a:solidFill>
                  <a:srgbClr val="111111"/>
                </a:solidFill>
              </a:rPr>
              <a:t>MPH/ MS / PhD /K trainees / Staff / 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455C5-236B-4D4E-B740-6F49CD0E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DAFD-6A6D-42E2-8996-CA96F58665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DD7EF5F-15C5-4302-ABF9-914BFF5E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13" y="0"/>
            <a:ext cx="4010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46D28-B2D7-4FD3-9CD3-2714734AAC99}"/>
              </a:ext>
            </a:extLst>
          </p:cNvPr>
          <p:cNvSpPr txBox="1"/>
          <p:nvPr/>
        </p:nvSpPr>
        <p:spPr>
          <a:xfrm>
            <a:off x="128295" y="64167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github.com/THOMASELOVE/MPHRetreat2020</a:t>
            </a:r>
          </a:p>
        </p:txBody>
      </p:sp>
    </p:spTree>
    <p:extLst>
      <p:ext uri="{BB962C8B-B14F-4D97-AF65-F5344CB8AC3E}">
        <p14:creationId xmlns:p14="http://schemas.microsoft.com/office/powerpoint/2010/main" val="44234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Words>2007</Words>
  <Application>Microsoft Office PowerPoint</Application>
  <PresentationFormat>Widescreen</PresentationFormat>
  <Paragraphs>210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Bree Serif</vt:lpstr>
      <vt:lpstr>Calibri</vt:lpstr>
      <vt:lpstr>Calibri Light</vt:lpstr>
      <vt:lpstr>Cambria</vt:lpstr>
      <vt:lpstr>Constantia</vt:lpstr>
      <vt:lpstr>Lucida</vt:lpstr>
      <vt:lpstr>Office Theme</vt:lpstr>
      <vt:lpstr>Teaching at a Distance in Interesting Times</vt:lpstr>
      <vt:lpstr>Teaching at a Distance in Interesting Times</vt:lpstr>
      <vt:lpstr>Why are these interesting times?</vt:lpstr>
      <vt:lpstr>PowerPoint Presentation</vt:lpstr>
      <vt:lpstr>Why are these interesting times?</vt:lpstr>
      <vt:lpstr>Why are these interesting times?</vt:lpstr>
      <vt:lpstr>PowerPoint Presentation</vt:lpstr>
      <vt:lpstr>Expectations: Challenge or Opportunity?</vt:lpstr>
      <vt:lpstr>Teaching at CWRU</vt:lpstr>
      <vt:lpstr>What I Used to Teach in Intro Courses (and think I was doing well…)</vt:lpstr>
      <vt:lpstr>What I Think I’ve (re-)Learned from  Better Health Partnership</vt:lpstr>
      <vt:lpstr>What I Aim For 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 most enjoy doing  (probably) isn’t especially effective.</vt:lpstr>
      <vt:lpstr>Five Things That I Think Work  (at least for My Current Students)</vt:lpstr>
      <vt:lpstr>Minute Paper after Class 1 (432 – Spring 2020)</vt:lpstr>
      <vt:lpstr>Five Things That I Think Work  (at least for My Current Students)</vt:lpstr>
      <vt:lpstr>Ten Simple Rules for Effective Statistical Practice Robert E. Kass, Brian S. Caffo, Marie Davidian, Xiao-Li Meng, Bin Yu, Nancy Reid</vt:lpstr>
      <vt:lpstr>PowerPoint Presentation</vt:lpstr>
      <vt:lpstr>PowerPoint Presentation</vt:lpstr>
      <vt:lpstr>2020-03-12</vt:lpstr>
      <vt:lpstr>PowerPoint Presentation</vt:lpstr>
      <vt:lpstr>PowerPoint Presentation</vt:lpstr>
      <vt:lpstr>Google Doc and Email, Slide 1</vt:lpstr>
      <vt:lpstr>Google Doc and Email, Slide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https://github.com/THOMASELOVE/2020-432/blob/master/covid19resources.md</vt:lpstr>
      <vt:lpstr>PowerPoint Presentation</vt:lpstr>
      <vt:lpstr>PowerPoint Presentation</vt:lpstr>
      <vt:lpstr>What about the Fall?</vt:lpstr>
      <vt:lpstr>What about the Fall?</vt:lpstr>
      <vt:lpstr>What about the Fall?</vt:lpstr>
      <vt:lpstr>What is important to me, going forward…</vt:lpstr>
      <vt:lpstr>PowerPoint Presentation</vt:lpstr>
      <vt:lpstr>Thanks for listening…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at a Distance in Interesting Times</dc:title>
  <dc:creator>Thomas Love</dc:creator>
  <cp:lastModifiedBy>Thomas Love</cp:lastModifiedBy>
  <cp:revision>34</cp:revision>
  <dcterms:created xsi:type="dcterms:W3CDTF">2020-07-06T17:28:48Z</dcterms:created>
  <dcterms:modified xsi:type="dcterms:W3CDTF">2020-07-08T19:31:33Z</dcterms:modified>
</cp:coreProperties>
</file>